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8" r:id="rId2"/>
    <p:sldId id="277" r:id="rId3"/>
    <p:sldId id="289" r:id="rId4"/>
    <p:sldId id="278" r:id="rId5"/>
    <p:sldId id="283" r:id="rId6"/>
    <p:sldId id="284" r:id="rId7"/>
    <p:sldId id="285" r:id="rId8"/>
    <p:sldId id="286" r:id="rId9"/>
    <p:sldId id="290" r:id="rId10"/>
    <p:sldId id="291" r:id="rId11"/>
    <p:sldId id="29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 useTimings="0">
    <p:present/>
    <p:sldRg st="1" end="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005" autoAdjust="0"/>
    <p:restoredTop sz="94660"/>
  </p:normalViewPr>
  <p:slideViewPr>
    <p:cSldViewPr>
      <p:cViewPr>
        <p:scale>
          <a:sx n="86" d="100"/>
          <a:sy n="86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1B5B3-4E5E-439C-83BE-69256DC5E5A7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A5590-22FD-48DF-BA50-346A64AE4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0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FA5590-22FD-48DF-BA50-346A64AE4D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81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87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0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7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2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4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5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5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5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2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2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6180F-CB0D-4526-8516-64CD8BAF4A1F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24BED-9DC7-49ED-A693-9FDF17331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71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Joey.Wang@perkinelmer.com" TargetMode="External"/><Relationship Id="rId3" Type="http://schemas.openxmlformats.org/officeDocument/2006/relationships/slide" Target="slide9.xml"/><Relationship Id="rId7" Type="http://schemas.openxmlformats.org/officeDocument/2006/relationships/image" Target="../media/image3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2.xml"/><Relationship Id="rId10" Type="http://schemas.openxmlformats.org/officeDocument/2006/relationships/hyperlink" Target="http://www.perkinelmer.com/" TargetMode="External"/><Relationship Id="rId4" Type="http://schemas.openxmlformats.org/officeDocument/2006/relationships/image" Target="../media/image1.jpeg"/><Relationship Id="rId9" Type="http://schemas.openxmlformats.org/officeDocument/2006/relationships/hyperlink" Target="mailto:Sherry.Shi@perkinelmer.com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Joey.Wang@perkinelmer.com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&#35270;&#39057;/3D%20&#25104;&#20687;/3D%20&#22270;&#20687;&#33719;&#21462;/3D%20&#29983;&#29289;&#21457;&#20809;&#65288;DLIT&#65289;&#22270;&#20687;&#33719;&#21462;.avi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hyperlink" Target="&#35270;&#39057;/3D%20&#25104;&#20687;/3D%20&#22270;&#20687;&#33719;&#21462;/3D%20&#33639;&#20809;&#65288;FLIT&#65289;&#22270;&#20687;&#33719;&#21462;.avi" TargetMode="External"/><Relationship Id="rId10" Type="http://schemas.openxmlformats.org/officeDocument/2006/relationships/hyperlink" Target="http://www.perkinelmer.com/" TargetMode="External"/><Relationship Id="rId4" Type="http://schemas.openxmlformats.org/officeDocument/2006/relationships/slide" Target="slide9.xml"/><Relationship Id="rId9" Type="http://schemas.openxmlformats.org/officeDocument/2006/relationships/hyperlink" Target="mailto:Sherry.Shi@perkinelmer.com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image" Target="../media/image2.JPG"/><Relationship Id="rId2" Type="http://schemas.openxmlformats.org/officeDocument/2006/relationships/hyperlink" Target="&#35270;&#39057;/3D%20&#25104;&#20687;/3D%20&#22270;&#20687;&#20998;&#26512;/Spectrum%20CT%20&#34920;&#38754;&#25299;&#25169;&#32467;&#26500;&#37325;&#24314;.avi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&#35270;&#39057;/3D%20&#25104;&#20687;/3D%20&#22270;&#20687;&#20998;&#26512;/Spectrum%20CT%203D&#20449;&#21495;&#26174;&#31034;&#21450;&#23450;&#37327;&#20998;&#26512;.avi" TargetMode="External"/><Relationship Id="rId11" Type="http://schemas.openxmlformats.org/officeDocument/2006/relationships/hyperlink" Target="http://www.perkinelmer.com/" TargetMode="External"/><Relationship Id="rId5" Type="http://schemas.openxmlformats.org/officeDocument/2006/relationships/hyperlink" Target="&#35270;&#39057;/3D%20&#25104;&#20687;/3D%20&#22270;&#20687;&#20998;&#26512;/Spectrum%20CT%203D&#20449;&#21495;&#37325;&#24314;&#21450;Movie&#21046;&#20316;.avi" TargetMode="External"/><Relationship Id="rId10" Type="http://schemas.openxmlformats.org/officeDocument/2006/relationships/hyperlink" Target="mailto:Sherry.Shi@perkinelmer.com" TargetMode="External"/><Relationship Id="rId4" Type="http://schemas.openxmlformats.org/officeDocument/2006/relationships/slide" Target="slide9.xml"/><Relationship Id="rId9" Type="http://schemas.openxmlformats.org/officeDocument/2006/relationships/hyperlink" Target="mailto:Joey.Wang@perkinelmer.co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&#35270;&#39057;/&#30028;&#38754;&#31616;&#20171;/&#22270;&#20687;&#39044;&#35272;&#21450;&#25209;&#37327;&#23548;&#20837;.avi" TargetMode="External"/><Relationship Id="rId13" Type="http://schemas.openxmlformats.org/officeDocument/2006/relationships/hyperlink" Target="http://www.perkinelmer.com/" TargetMode="External"/><Relationship Id="rId3" Type="http://schemas.openxmlformats.org/officeDocument/2006/relationships/hyperlink" Target="&#35270;&#39057;/&#30028;&#38754;&#31616;&#20171;/Living%20Image%20&#36719;&#20214;&#20351;&#29992;&#31616;&#20171;.avi" TargetMode="External"/><Relationship Id="rId7" Type="http://schemas.openxmlformats.org/officeDocument/2006/relationships/hyperlink" Target="&#35270;&#39057;/&#30028;&#38754;&#31616;&#20171;/&#33719;&#21462;&#22270;&#20687;&#30340;&#20648;&#23384;.avi" TargetMode="External"/><Relationship Id="rId12" Type="http://schemas.openxmlformats.org/officeDocument/2006/relationships/hyperlink" Target="mailto:Sherry.Shi@perkinelmer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&#35270;&#39057;/&#30028;&#38754;&#31616;&#20171;/&#22270;&#20687;&#33719;&#21462;&#21442;&#25968;&#20171;&#32461;.avi" TargetMode="External"/><Relationship Id="rId11" Type="http://schemas.openxmlformats.org/officeDocument/2006/relationships/hyperlink" Target="mailto:Joey.Wang@perkinelmer.com" TargetMode="External"/><Relationship Id="rId5" Type="http://schemas.openxmlformats.org/officeDocument/2006/relationships/slide" Target="slide1.xml"/><Relationship Id="rId10" Type="http://schemas.openxmlformats.org/officeDocument/2006/relationships/image" Target="../media/image3.jpeg"/><Relationship Id="rId4" Type="http://schemas.openxmlformats.org/officeDocument/2006/relationships/image" Target="../media/image1.jpeg"/><Relationship Id="rId9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image" Target="../media/image2.JPG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hyperlink" Target="http://www.perkinelmer.com/" TargetMode="External"/><Relationship Id="rId5" Type="http://schemas.openxmlformats.org/officeDocument/2006/relationships/hyperlink" Target="&#35270;&#39057;/2D%20&#25104;&#20687;/2D%20&#36879;&#23556;&#33639;&#20809;&#24555;&#36895;&#25195;&#25551;&#25104;&#20687;&#65288;Raster%20Scan&#65289;.avi" TargetMode="External"/><Relationship Id="rId10" Type="http://schemas.openxmlformats.org/officeDocument/2006/relationships/hyperlink" Target="mailto:Sherry.Shi@perkinelmer.com" TargetMode="External"/><Relationship Id="rId4" Type="http://schemas.openxmlformats.org/officeDocument/2006/relationships/slide" Target="slide1.xml"/><Relationship Id="rId9" Type="http://schemas.openxmlformats.org/officeDocument/2006/relationships/hyperlink" Target="mailto:Joey.Wang@perkinelmer.com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image" Target="../media/image2.JPG"/><Relationship Id="rId2" Type="http://schemas.openxmlformats.org/officeDocument/2006/relationships/hyperlink" Target="&#35270;&#39057;/2D%20&#25104;&#20687;/2D%20&#21453;&#23556;&#25104;&#20687;&#22270;&#20687;&#33719;&#21462;/&#29983;&#29289;&#21457;&#20809;&#22270;&#20687;&#33719;&#21462;.avi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&#35270;&#39057;/2D%20&#25104;&#20687;/2D%20&#21453;&#23556;&#25104;&#20687;&#22270;&#20687;&#33719;&#21462;/&#33639;&#20809;&#22270;&#20687;&#33719;&#21462;&#65288;spectral%20unmixing&#65289;.avi" TargetMode="External"/><Relationship Id="rId11" Type="http://schemas.openxmlformats.org/officeDocument/2006/relationships/hyperlink" Target="http://www.perkinelmer.com/" TargetMode="External"/><Relationship Id="rId5" Type="http://schemas.openxmlformats.org/officeDocument/2006/relationships/hyperlink" Target="&#35270;&#39057;/2D%20&#25104;&#20687;/2D%20&#21453;&#23556;&#25104;&#20687;&#22270;&#20687;&#33719;&#21462;/&#33639;&#20809;&#22270;&#20687;&#33719;&#21462;&#65288;Filter%20Pair&#65289;.avi" TargetMode="External"/><Relationship Id="rId10" Type="http://schemas.openxmlformats.org/officeDocument/2006/relationships/hyperlink" Target="mailto:Sherry.Shi@perkinelmer.com" TargetMode="External"/><Relationship Id="rId4" Type="http://schemas.openxmlformats.org/officeDocument/2006/relationships/slide" Target="slide3.xml"/><Relationship Id="rId9" Type="http://schemas.openxmlformats.org/officeDocument/2006/relationships/hyperlink" Target="mailto:Joey.Wang@perkinelmer.com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image" Target="../media/image2.JPG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11" Type="http://schemas.openxmlformats.org/officeDocument/2006/relationships/hyperlink" Target="http://www.perkinelmer.com/" TargetMode="External"/><Relationship Id="rId5" Type="http://schemas.openxmlformats.org/officeDocument/2006/relationships/slide" Target="slide7.xml"/><Relationship Id="rId10" Type="http://schemas.openxmlformats.org/officeDocument/2006/relationships/hyperlink" Target="mailto:Sherry.Shi@perkinelmer.com" TargetMode="External"/><Relationship Id="rId4" Type="http://schemas.openxmlformats.org/officeDocument/2006/relationships/slide" Target="slide3.xml"/><Relationship Id="rId9" Type="http://schemas.openxmlformats.org/officeDocument/2006/relationships/hyperlink" Target="mailto:Joey.Wang@perkinelmer.com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image" Target="../media/image2.JPG"/><Relationship Id="rId2" Type="http://schemas.openxmlformats.org/officeDocument/2006/relationships/hyperlink" Target="&#35270;&#39057;/2D%20&#25104;&#20687;/2D%20&#22270;&#20687;&#20998;&#26512;/&#29983;&#29289;&#21457;&#20809;&#22270;&#20687;&#23450;&#37327;/&#29983;&#29289;&#21457;&#20809;&#22270;&#20687;&#26174;&#31034;&#21450;&#23548;&#20986;.avi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&#35270;&#39057;/2D%20&#25104;&#20687;/2D%20&#22270;&#20687;&#20998;&#26512;/&#29983;&#29289;&#21457;&#20809;&#22270;&#20687;&#23450;&#37327;/&#29983;&#29289;&#21457;&#20809;&#22270;&#20687;&#23450;&#37327;&#20998;&#26512;&#21450;&#23548;&#20986;.avi" TargetMode="External"/><Relationship Id="rId11" Type="http://schemas.openxmlformats.org/officeDocument/2006/relationships/hyperlink" Target="http://www.perkinelmer.com/" TargetMode="External"/><Relationship Id="rId5" Type="http://schemas.openxmlformats.org/officeDocument/2006/relationships/hyperlink" Target="&#35270;&#39057;/2D%20&#25104;&#20687;/2D%20&#22270;&#20687;&#20998;&#26512;/&#29983;&#29289;&#21457;&#20809;&#22270;&#20687;&#23450;&#37327;/&#29983;&#29289;&#21457;&#20809;&#22270;&#20687;&#26174;&#31034;&#35843;&#25972;.avi" TargetMode="External"/><Relationship Id="rId10" Type="http://schemas.openxmlformats.org/officeDocument/2006/relationships/hyperlink" Target="mailto:Sherry.Shi@perkinelmer.com" TargetMode="External"/><Relationship Id="rId4" Type="http://schemas.openxmlformats.org/officeDocument/2006/relationships/slide" Target="slide5.xml"/><Relationship Id="rId9" Type="http://schemas.openxmlformats.org/officeDocument/2006/relationships/hyperlink" Target="mailto:Joey.Wang@perkinelmer.com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image" Target="../media/image2.JPG"/><Relationship Id="rId2" Type="http://schemas.openxmlformats.org/officeDocument/2006/relationships/hyperlink" Target="&#35270;&#39057;/2D%20&#25104;&#20687;/2D%20&#22270;&#20687;&#20998;&#26512;/&#33258;&#21457;&#33639;&#20809;&#32972;&#26223;&#25187;&#38500;/&#33258;&#36866;&#24212;&#33639;&#20809;&#32972;&#26223;&#25187;&#38500;&#65288;Adaptive%20FL%20Background%20Substraction&#65289;.avi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&#35270;&#39057;/2D%20&#25104;&#20687;/2D%20&#22270;&#20687;&#20998;&#26512;/&#33258;&#21457;&#33639;&#20809;&#32972;&#26223;&#25187;&#38500;/&#20809;&#35889;&#20998;&#31163;&#65288;Spectral%20Unmixing&#65289;&#21435;&#38500;&#32972;&#26223;&#33639;&#20809;.avi" TargetMode="External"/><Relationship Id="rId11" Type="http://schemas.openxmlformats.org/officeDocument/2006/relationships/hyperlink" Target="http://www.perkinelmer.com/" TargetMode="External"/><Relationship Id="rId5" Type="http://schemas.openxmlformats.org/officeDocument/2006/relationships/hyperlink" Target="&#35270;&#39057;/2D%20&#25104;&#20687;/2D%20&#22270;&#20687;&#20998;&#26512;/&#33258;&#21457;&#33639;&#20809;&#32972;&#26223;&#25187;&#38500;/Image%20Math%20&#33639;&#20809;&#32972;&#26223;&#25187;&#38500;.avi" TargetMode="External"/><Relationship Id="rId10" Type="http://schemas.openxmlformats.org/officeDocument/2006/relationships/hyperlink" Target="mailto:Sherry.Shi@perkinelmer.com" TargetMode="External"/><Relationship Id="rId4" Type="http://schemas.openxmlformats.org/officeDocument/2006/relationships/slide" Target="slide5.xml"/><Relationship Id="rId9" Type="http://schemas.openxmlformats.org/officeDocument/2006/relationships/hyperlink" Target="mailto:Joey.Wang@perkinelmer.com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image" Target="../media/image2.JPG"/><Relationship Id="rId2" Type="http://schemas.openxmlformats.org/officeDocument/2006/relationships/hyperlink" Target="&#35270;&#39057;/2D%20&#25104;&#20687;/2D%20&#22270;&#20687;&#20998;&#26512;/&#33639;&#20809;&#22270;&#20687;&#23450;&#37327;/&#33639;&#20809;&#22270;&#20687;&#26174;&#31034;&#21450;&#23548;&#20986;.avi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&#35270;&#39057;/2D%20&#25104;&#20687;/2D%20&#22270;&#20687;&#20998;&#26512;/&#33639;&#20809;&#22270;&#20687;&#23450;&#37327;/&#33639;&#20809;&#22270;&#20687;&#23450;&#37327;&#20998;&#26512;&#21450;&#23548;&#20986;.avi" TargetMode="External"/><Relationship Id="rId11" Type="http://schemas.openxmlformats.org/officeDocument/2006/relationships/hyperlink" Target="http://www.perkinelmer.com/" TargetMode="External"/><Relationship Id="rId5" Type="http://schemas.openxmlformats.org/officeDocument/2006/relationships/hyperlink" Target="&#35270;&#39057;/2D%20&#25104;&#20687;/2D%20&#22270;&#20687;&#20998;&#26512;/&#33639;&#20809;&#22270;&#20687;&#23450;&#37327;/&#33639;&#20809;&#22270;&#20687;&#26174;&#31034;&#35843;&#33410;.avi" TargetMode="External"/><Relationship Id="rId10" Type="http://schemas.openxmlformats.org/officeDocument/2006/relationships/hyperlink" Target="mailto:Sherry.Shi@perkinelmer.com" TargetMode="External"/><Relationship Id="rId4" Type="http://schemas.openxmlformats.org/officeDocument/2006/relationships/slide" Target="slide5.xml"/><Relationship Id="rId9" Type="http://schemas.openxmlformats.org/officeDocument/2006/relationships/hyperlink" Target="mailto:Joey.Wang@perkinelmer.com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Joey.Wang@perkinelmer.com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1.xml"/><Relationship Id="rId10" Type="http://schemas.openxmlformats.org/officeDocument/2006/relationships/hyperlink" Target="http://www.perkinelmer.com/" TargetMode="External"/><Relationship Id="rId4" Type="http://schemas.openxmlformats.org/officeDocument/2006/relationships/slide" Target="slide1.xml"/><Relationship Id="rId9" Type="http://schemas.openxmlformats.org/officeDocument/2006/relationships/hyperlink" Target="mailto:Sherry.Shi@perkinelmer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5685024" y="3077719"/>
            <a:ext cx="2880000" cy="792088"/>
          </a:xfrm>
          <a:prstGeom prst="roundRect">
            <a:avLst/>
          </a:prstGeom>
          <a:gradFill>
            <a:gsLst>
              <a:gs pos="50546">
                <a:srgbClr val="FF7C00"/>
              </a:gs>
              <a:gs pos="50093">
                <a:srgbClr val="FF7E00"/>
              </a:gs>
              <a:gs pos="49187">
                <a:srgbClr val="FF8200"/>
              </a:gs>
              <a:gs pos="47375">
                <a:srgbClr val="FF8900"/>
              </a:gs>
              <a:gs pos="43750">
                <a:srgbClr val="FF9800"/>
              </a:gs>
              <a:gs pos="36500">
                <a:srgbClr val="FFB600"/>
              </a:gs>
              <a:gs pos="22000">
                <a:srgbClr val="FFF200"/>
              </a:gs>
              <a:gs pos="60000">
                <a:srgbClr val="FF7A00"/>
              </a:gs>
              <a:gs pos="71000">
                <a:srgbClr val="FF0300"/>
              </a:gs>
              <a:gs pos="93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2D </a:t>
            </a:r>
            <a:r>
              <a:rPr lang="zh-CN" altLang="en-US" sz="2400" b="1" dirty="0" smtClean="0"/>
              <a:t>成像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>
            <a:hlinkClick r:id="rId3" action="ppaction://hlinksldjump"/>
          </p:cNvPr>
          <p:cNvSpPr/>
          <p:nvPr/>
        </p:nvSpPr>
        <p:spPr>
          <a:xfrm>
            <a:off x="5685024" y="4365104"/>
            <a:ext cx="2880000" cy="792088"/>
          </a:xfrm>
          <a:prstGeom prst="roundRect">
            <a:avLst/>
          </a:prstGeom>
          <a:gradFill>
            <a:gsLst>
              <a:gs pos="50546">
                <a:srgbClr val="FF7C00"/>
              </a:gs>
              <a:gs pos="50093">
                <a:srgbClr val="FF7E00"/>
              </a:gs>
              <a:gs pos="49187">
                <a:srgbClr val="FF8200"/>
              </a:gs>
              <a:gs pos="47375">
                <a:srgbClr val="FF8900"/>
              </a:gs>
              <a:gs pos="43750">
                <a:srgbClr val="FF9800"/>
              </a:gs>
              <a:gs pos="36500">
                <a:srgbClr val="FFB600"/>
              </a:gs>
              <a:gs pos="22000">
                <a:srgbClr val="FFF200"/>
              </a:gs>
              <a:gs pos="60000">
                <a:srgbClr val="FF7A00"/>
              </a:gs>
              <a:gs pos="71000">
                <a:srgbClr val="FF0300"/>
              </a:gs>
              <a:gs pos="93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3D </a:t>
            </a:r>
            <a:r>
              <a:rPr lang="zh-CN" altLang="en-US" sz="2400" b="1" dirty="0" smtClean="0"/>
              <a:t>成像</a:t>
            </a:r>
            <a:endParaRPr lang="en-US" sz="2400" b="1" dirty="0"/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ounded Rectangle 13">
            <a:hlinkClick r:id="rId5" action="ppaction://hlinksldjump"/>
          </p:cNvPr>
          <p:cNvSpPr/>
          <p:nvPr/>
        </p:nvSpPr>
        <p:spPr>
          <a:xfrm>
            <a:off x="5685024" y="1790335"/>
            <a:ext cx="2880000" cy="792088"/>
          </a:xfrm>
          <a:prstGeom prst="roundRect">
            <a:avLst/>
          </a:prstGeom>
          <a:gradFill>
            <a:gsLst>
              <a:gs pos="50546">
                <a:srgbClr val="FF7C00"/>
              </a:gs>
              <a:gs pos="50093">
                <a:srgbClr val="FF7E00"/>
              </a:gs>
              <a:gs pos="49187">
                <a:srgbClr val="FF8200"/>
              </a:gs>
              <a:gs pos="47375">
                <a:srgbClr val="FF8900"/>
              </a:gs>
              <a:gs pos="43750">
                <a:srgbClr val="FF9800"/>
              </a:gs>
              <a:gs pos="36500">
                <a:srgbClr val="FFB600"/>
              </a:gs>
              <a:gs pos="22000">
                <a:srgbClr val="FFF200"/>
              </a:gs>
              <a:gs pos="60000">
                <a:srgbClr val="FF7A00"/>
              </a:gs>
              <a:gs pos="71000">
                <a:srgbClr val="FF0300"/>
              </a:gs>
              <a:gs pos="93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/>
              <a:t>界面简介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32" name="Group 31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34" name="Picture 33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35" name="Picture 34" descr="D:\Documentation\公司文件\公司介绍\PerkinElmer_FTB_color.jpg"/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6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7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0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33" name="Rectangle 32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5897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file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3D </a:t>
            </a:r>
            <a:r>
              <a:rPr lang="zh-CN" altLang="en-US" sz="2000" b="1" dirty="0"/>
              <a:t>生物发光（</a:t>
            </a:r>
            <a:r>
              <a:rPr lang="en-US" altLang="zh-CN" sz="2000" b="1" dirty="0"/>
              <a:t>DLIT</a:t>
            </a:r>
            <a:r>
              <a:rPr lang="zh-CN" altLang="en-US" sz="2000" b="1" dirty="0" smtClean="0"/>
              <a:t>）</a:t>
            </a:r>
            <a:endParaRPr lang="en-US" altLang="zh-CN" sz="2000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/>
                <a:t>3D </a:t>
              </a:r>
              <a:r>
                <a:rPr lang="zh-CN" altLang="en-US" sz="2000" b="1" dirty="0"/>
                <a:t>图</a:t>
              </a:r>
              <a:r>
                <a:rPr lang="zh-CN" altLang="en-US" sz="2000" b="1" dirty="0" smtClean="0"/>
                <a:t>像获取</a:t>
              </a:r>
              <a:endParaRPr lang="en-US" sz="20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</p:txBody>
        </p:sp>
      </p:grpSp>
      <p:sp>
        <p:nvSpPr>
          <p:cNvPr id="12" name="Rounded Rectangle 11">
            <a:hlinkClick r:id="rId5" action="ppaction://hlinkfile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3D </a:t>
            </a:r>
            <a:r>
              <a:rPr lang="zh-CN" altLang="en-US" sz="2000" b="1" dirty="0"/>
              <a:t>荧光（</a:t>
            </a:r>
            <a:r>
              <a:rPr lang="en-US" altLang="zh-CN" sz="2000" b="1" dirty="0"/>
              <a:t>FLIT</a:t>
            </a:r>
            <a:r>
              <a:rPr lang="zh-CN" altLang="en-US" sz="2000" b="1" dirty="0"/>
              <a:t>）</a:t>
            </a: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30" name="Picture 29" descr="D:\Documentation\公司文件\公司介绍\PerkinElmer_FTB_color.jpg"/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1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2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0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83848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file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表</a:t>
            </a:r>
            <a:r>
              <a:rPr lang="zh-CN" altLang="en-US" sz="2000" b="1" dirty="0"/>
              <a:t>面拓扑结构重建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/>
                <a:t>3D </a:t>
              </a:r>
              <a:r>
                <a:rPr lang="zh-CN" altLang="en-US" sz="2000" b="1" dirty="0"/>
                <a:t>图</a:t>
              </a:r>
              <a:r>
                <a:rPr lang="zh-CN" altLang="en-US" sz="2000" b="1" dirty="0" smtClean="0"/>
                <a:t>像分析</a:t>
              </a:r>
              <a:endParaRPr lang="en-US" sz="20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</p:txBody>
        </p:sp>
      </p:grpSp>
      <p:sp>
        <p:nvSpPr>
          <p:cNvPr id="12" name="Rounded Rectangle 11">
            <a:hlinkClick r:id="rId5" action="ppaction://hlinkfile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/>
              <a:t>信号重建及</a:t>
            </a:r>
            <a:r>
              <a:rPr lang="en-US" altLang="zh-CN" sz="2000" b="1" dirty="0"/>
              <a:t>Movie</a:t>
            </a:r>
            <a:r>
              <a:rPr lang="zh-CN" altLang="en-US" sz="2000" b="1" dirty="0"/>
              <a:t>制作</a:t>
            </a:r>
            <a:endParaRPr lang="en-US" sz="2000" b="1" dirty="0"/>
          </a:p>
        </p:txBody>
      </p:sp>
      <p:sp>
        <p:nvSpPr>
          <p:cNvPr id="15" name="Rounded Rectangle 14">
            <a:hlinkClick r:id="rId6" action="ppaction://hlinkfile"/>
          </p:cNvPr>
          <p:cNvSpPr/>
          <p:nvPr/>
        </p:nvSpPr>
        <p:spPr>
          <a:xfrm>
            <a:off x="5688947" y="4437112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/>
              <a:t>信号显示及定量分析</a:t>
            </a: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30" name="Picture 29" descr="D:\Documentation\公司文件\公司介绍\PerkinElmer_FTB_color.jpg"/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1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2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1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23584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3" action="ppaction://hlinkfile"/>
          </p:cNvPr>
          <p:cNvSpPr/>
          <p:nvPr/>
        </p:nvSpPr>
        <p:spPr>
          <a:xfrm>
            <a:off x="5667241" y="2564904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软件使用简介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1" y="1556792"/>
            <a:ext cx="3272943" cy="792088"/>
            <a:chOff x="5292081" y="1556792"/>
            <a:chExt cx="3272943" cy="792088"/>
          </a:xfrm>
        </p:grpSpPr>
        <p:sp>
          <p:nvSpPr>
            <p:cNvPr id="14" name="Rounded Rectangle 13">
              <a:hlinkClick r:id="rId5" action="ppaction://hlinksldjump"/>
            </p:cNvPr>
            <p:cNvSpPr/>
            <p:nvPr/>
          </p:nvSpPr>
          <p:spPr>
            <a:xfrm>
              <a:off x="5685024" y="1556792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b="1" dirty="0" smtClean="0"/>
                <a:t>界面简介</a:t>
              </a:r>
              <a:endParaRPr lang="en-US" sz="24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2" y="1812089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</p:txBody>
        </p:sp>
      </p:grpSp>
      <p:sp>
        <p:nvSpPr>
          <p:cNvPr id="12" name="Rounded Rectangle 11">
            <a:hlinkClick r:id="rId6" action="ppaction://hlinkfile"/>
          </p:cNvPr>
          <p:cNvSpPr/>
          <p:nvPr/>
        </p:nvSpPr>
        <p:spPr>
          <a:xfrm>
            <a:off x="5685024" y="3356991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/>
              <a:t>图像获取参数介绍</a:t>
            </a:r>
            <a:endParaRPr lang="en-US" sz="2000" b="1" dirty="0"/>
          </a:p>
        </p:txBody>
      </p:sp>
      <p:sp>
        <p:nvSpPr>
          <p:cNvPr id="15" name="Rounded Rectangle 14">
            <a:hlinkClick r:id="rId7" action="ppaction://hlinkfile"/>
          </p:cNvPr>
          <p:cNvSpPr/>
          <p:nvPr/>
        </p:nvSpPr>
        <p:spPr>
          <a:xfrm>
            <a:off x="5667242" y="4149080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获取图像的储存</a:t>
            </a:r>
            <a:endParaRPr lang="en-US" sz="2000" b="1" dirty="0"/>
          </a:p>
        </p:txBody>
      </p:sp>
      <p:sp>
        <p:nvSpPr>
          <p:cNvPr id="16" name="Rounded Rectangle 15">
            <a:hlinkClick r:id="rId8" action="ppaction://hlinkfile"/>
          </p:cNvPr>
          <p:cNvSpPr/>
          <p:nvPr/>
        </p:nvSpPr>
        <p:spPr>
          <a:xfrm>
            <a:off x="5685023" y="4909542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图像预览及批量导入</a:t>
            </a:r>
            <a:endParaRPr lang="en-US" sz="2000" b="1" dirty="0"/>
          </a:p>
        </p:txBody>
      </p:sp>
      <p:grpSp>
        <p:nvGrpSpPr>
          <p:cNvPr id="34" name="Group 33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35" name="Group 34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37" name="Picture 36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38" name="Picture 37" descr="D:\Documentation\公司文件\公司介绍\PerkinElmer_FTB_color.jpg"/>
              <p:cNvPicPr/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9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1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1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1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2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2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2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2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40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3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36" name="Rectangle 35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57211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2D </a:t>
            </a:r>
            <a:r>
              <a:rPr lang="zh-CN" altLang="en-US" sz="2000" b="1" dirty="0"/>
              <a:t>反射成像图像获取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/>
                <a:t>2D </a:t>
              </a:r>
              <a:r>
                <a:rPr lang="zh-CN" altLang="en-US" sz="2400" b="1" dirty="0" smtClean="0"/>
                <a:t>成像</a:t>
              </a:r>
              <a:endParaRPr lang="en-US" sz="24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</p:txBody>
        </p:sp>
      </p:grpSp>
      <p:sp>
        <p:nvSpPr>
          <p:cNvPr id="12" name="Rounded Rectangle 11">
            <a:hlinkClick r:id="rId5" action="ppaction://hlinkfile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2D </a:t>
            </a:r>
            <a:r>
              <a:rPr lang="zh-CN" altLang="en-US" sz="2000" b="1" dirty="0"/>
              <a:t>透射荧光快速扫描成像（</a:t>
            </a:r>
            <a:r>
              <a:rPr lang="en-US" altLang="zh-CN" sz="2000" b="1" dirty="0"/>
              <a:t>Raster Scan</a:t>
            </a:r>
            <a:r>
              <a:rPr lang="zh-CN" altLang="en-US" sz="2000" b="1" dirty="0"/>
              <a:t>）</a:t>
            </a:r>
            <a:endParaRPr lang="en-US" sz="2000" b="1" dirty="0"/>
          </a:p>
        </p:txBody>
      </p:sp>
      <p:sp>
        <p:nvSpPr>
          <p:cNvPr id="15" name="Rounded Rectangle 14">
            <a:hlinkClick r:id="rId6" action="ppaction://hlinksldjump"/>
          </p:cNvPr>
          <p:cNvSpPr/>
          <p:nvPr/>
        </p:nvSpPr>
        <p:spPr>
          <a:xfrm>
            <a:off x="5688947" y="4437112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2D </a:t>
            </a:r>
            <a:r>
              <a:rPr lang="zh-CN" altLang="en-US" sz="2000" b="1" dirty="0"/>
              <a:t>图像分析</a:t>
            </a: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23" name="Picture 22" descr="D:\Documentation\公司文件\公司介绍\PerkinElmer_FTB_color.jpg"/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5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1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10532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file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 </a:t>
            </a:r>
            <a:r>
              <a:rPr lang="zh-CN" altLang="en-US" sz="2000" b="1" dirty="0" smtClean="0"/>
              <a:t>生物发光图像获取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/>
                <a:t>2D </a:t>
              </a:r>
              <a:r>
                <a:rPr lang="zh-CN" altLang="en-US" sz="2000" b="1" dirty="0"/>
                <a:t>反射成像图像获取</a:t>
              </a:r>
              <a:endParaRPr lang="en-US" sz="20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b="1" dirty="0" smtClean="0"/>
            </a:p>
          </p:txBody>
        </p:sp>
      </p:grpSp>
      <p:sp>
        <p:nvSpPr>
          <p:cNvPr id="12" name="Rounded Rectangle 11">
            <a:hlinkClick r:id="rId5" action="ppaction://hlinkfile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 </a:t>
            </a:r>
            <a:r>
              <a:rPr lang="zh-CN" altLang="en-US" sz="2000" b="1" dirty="0" smtClean="0"/>
              <a:t>荧光图像获取 </a:t>
            </a:r>
            <a:r>
              <a:rPr lang="en-US" altLang="zh-CN" sz="2000" b="1" dirty="0" smtClean="0"/>
              <a:t/>
            </a:r>
            <a:br>
              <a:rPr lang="en-US" altLang="zh-CN" sz="2000" b="1" dirty="0" smtClean="0"/>
            </a:br>
            <a:r>
              <a:rPr lang="zh-CN" altLang="en-US" sz="2000" b="1" dirty="0" smtClean="0"/>
              <a:t>（</a:t>
            </a:r>
            <a:r>
              <a:rPr lang="en-US" altLang="zh-CN" sz="2000" b="1" dirty="0" smtClean="0"/>
              <a:t>Filter Pair</a:t>
            </a:r>
            <a:r>
              <a:rPr lang="zh-CN" altLang="en-US" sz="2000" b="1" dirty="0" smtClean="0"/>
              <a:t>）</a:t>
            </a:r>
            <a:endParaRPr lang="en-US" sz="2000" b="1" dirty="0"/>
          </a:p>
        </p:txBody>
      </p:sp>
      <p:sp>
        <p:nvSpPr>
          <p:cNvPr id="15" name="Rounded Rectangle 14">
            <a:hlinkClick r:id="rId6" action="ppaction://hlinkfile"/>
          </p:cNvPr>
          <p:cNvSpPr/>
          <p:nvPr/>
        </p:nvSpPr>
        <p:spPr>
          <a:xfrm>
            <a:off x="5688947" y="4437112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 </a:t>
            </a:r>
            <a:r>
              <a:rPr lang="zh-CN" altLang="en-US" sz="2000" b="1" dirty="0" smtClean="0"/>
              <a:t>荧</a:t>
            </a:r>
            <a:r>
              <a:rPr lang="zh-CN" altLang="en-US" sz="2000" b="1" dirty="0"/>
              <a:t>光图像获取 </a:t>
            </a:r>
            <a:r>
              <a:rPr lang="en-US" altLang="zh-CN" sz="2000" b="1" dirty="0"/>
              <a:t/>
            </a:r>
            <a:br>
              <a:rPr lang="en-US" altLang="zh-CN" sz="2000" b="1" dirty="0"/>
            </a:br>
            <a:r>
              <a:rPr lang="zh-CN" altLang="en-US" sz="2000" b="1" dirty="0" smtClean="0"/>
              <a:t>（</a:t>
            </a:r>
            <a:r>
              <a:rPr lang="en-US" altLang="zh-CN" sz="2000" b="1" dirty="0" smtClean="0"/>
              <a:t>Spectral </a:t>
            </a:r>
            <a:r>
              <a:rPr lang="en-US" altLang="zh-CN" sz="2000" b="1" dirty="0" err="1" smtClean="0"/>
              <a:t>Unmixing</a:t>
            </a:r>
            <a:r>
              <a:rPr lang="zh-CN" altLang="en-US" sz="2000" b="1" dirty="0" smtClean="0"/>
              <a:t>）</a:t>
            </a: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23" name="Picture 22" descr="D:\Documentation\公司文件\公司介绍\PerkinElmer_FTB_color.jpg"/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5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1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2363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 </a:t>
            </a:r>
            <a:r>
              <a:rPr lang="zh-CN" altLang="en-US" sz="2000" b="1" dirty="0" smtClean="0"/>
              <a:t>生</a:t>
            </a:r>
            <a:r>
              <a:rPr lang="zh-CN" altLang="en-US" sz="2000" b="1" dirty="0"/>
              <a:t>物发光图像定量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/>
                <a:t>2D </a:t>
              </a:r>
              <a:r>
                <a:rPr lang="zh-CN" altLang="en-US" sz="2000" b="1" dirty="0"/>
                <a:t>图像分析</a:t>
              </a:r>
              <a:endParaRPr lang="en-US" sz="20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 smtClean="0"/>
            </a:p>
          </p:txBody>
        </p:sp>
      </p:grpSp>
      <p:sp>
        <p:nvSpPr>
          <p:cNvPr id="12" name="Rounded Rectangle 11">
            <a:hlinkClick r:id="rId5" action="ppaction://hlinksldjump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 </a:t>
            </a:r>
            <a:r>
              <a:rPr lang="zh-CN" altLang="en-US" sz="2000" b="1" dirty="0" smtClean="0"/>
              <a:t>自发荧</a:t>
            </a:r>
            <a:r>
              <a:rPr lang="zh-CN" altLang="en-US" sz="2000" b="1" dirty="0"/>
              <a:t>光背</a:t>
            </a:r>
            <a:r>
              <a:rPr lang="zh-CN" altLang="en-US" sz="2000" b="1" dirty="0" smtClean="0"/>
              <a:t>景扣除</a:t>
            </a:r>
            <a:endParaRPr lang="en-US" sz="2000" b="1" dirty="0"/>
          </a:p>
        </p:txBody>
      </p:sp>
      <p:sp>
        <p:nvSpPr>
          <p:cNvPr id="15" name="Rounded Rectangle 14">
            <a:hlinkClick r:id="rId6" action="ppaction://hlinksldjump"/>
          </p:cNvPr>
          <p:cNvSpPr/>
          <p:nvPr/>
        </p:nvSpPr>
        <p:spPr>
          <a:xfrm>
            <a:off x="5688947" y="4437112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 </a:t>
            </a:r>
            <a:r>
              <a:rPr lang="zh-CN" altLang="en-US" sz="2000" b="1" dirty="0" smtClean="0"/>
              <a:t>荧</a:t>
            </a:r>
            <a:r>
              <a:rPr lang="zh-CN" altLang="en-US" sz="2000" b="1" dirty="0"/>
              <a:t>光图像定量</a:t>
            </a: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30" name="Picture 29" descr="D:\Documentation\公司文件\公司介绍\PerkinElmer_FTB_color.jpg"/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1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2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1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513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file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</a:t>
            </a:r>
            <a:r>
              <a:rPr lang="zh-CN" altLang="en-US" sz="2000" b="1" dirty="0" smtClean="0"/>
              <a:t>图像显示及导出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/>
                <a:t>2D </a:t>
              </a:r>
              <a:r>
                <a:rPr lang="zh-CN" altLang="en-US" sz="2000" b="1" dirty="0" smtClean="0"/>
                <a:t>生</a:t>
              </a:r>
              <a:r>
                <a:rPr lang="zh-CN" altLang="en-US" sz="2000" b="1" dirty="0"/>
                <a:t>物发光图像定量</a:t>
              </a:r>
              <a:endParaRPr lang="en-US" sz="20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</p:txBody>
        </p:sp>
      </p:grpSp>
      <p:sp>
        <p:nvSpPr>
          <p:cNvPr id="12" name="Rounded Rectangle 11">
            <a:hlinkClick r:id="rId5" action="ppaction://hlinkfile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</a:t>
            </a:r>
            <a:r>
              <a:rPr lang="zh-CN" altLang="en-US" sz="2000" b="1" dirty="0" smtClean="0"/>
              <a:t>图像显示调整</a:t>
            </a:r>
            <a:endParaRPr lang="en-US" sz="2000" b="1" dirty="0"/>
          </a:p>
        </p:txBody>
      </p:sp>
      <p:sp>
        <p:nvSpPr>
          <p:cNvPr id="15" name="Rounded Rectangle 14">
            <a:hlinkClick r:id="rId6" action="ppaction://hlinkfile"/>
          </p:cNvPr>
          <p:cNvSpPr/>
          <p:nvPr/>
        </p:nvSpPr>
        <p:spPr>
          <a:xfrm>
            <a:off x="5688947" y="4437112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</a:t>
            </a:r>
            <a:r>
              <a:rPr lang="zh-CN" altLang="en-US" sz="2000" b="1" dirty="0" smtClean="0"/>
              <a:t>像定量分析及导出</a:t>
            </a: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30" name="Picture 29" descr="D:\Documentation\公司文件\公司介绍\PerkinElmer_FTB_color.jpg"/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1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2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1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390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file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</a:t>
            </a:r>
            <a:r>
              <a:rPr lang="zh-CN" altLang="en-US" sz="2000" b="1" dirty="0" smtClean="0"/>
              <a:t>自适应荧光背景扣除</a:t>
            </a:r>
            <a:endParaRPr lang="en-US" altLang="zh-CN" sz="2000" b="1" dirty="0" smtClean="0"/>
          </a:p>
          <a:p>
            <a:pPr algn="ctr"/>
            <a:r>
              <a:rPr lang="zh-CN" altLang="en-US" sz="1200" b="1" dirty="0" smtClean="0"/>
              <a:t>（</a:t>
            </a:r>
            <a:r>
              <a:rPr lang="en-US" altLang="zh-CN" sz="1200" b="1" dirty="0" smtClean="0"/>
              <a:t>Adaptive FL Background </a:t>
            </a:r>
            <a:r>
              <a:rPr lang="en-US" altLang="zh-CN" sz="1200" b="1" dirty="0" err="1" smtClean="0"/>
              <a:t>substraction</a:t>
            </a:r>
            <a:r>
              <a:rPr lang="zh-CN" altLang="en-US" sz="1200" b="1" dirty="0" smtClean="0"/>
              <a:t>）</a:t>
            </a:r>
            <a:endParaRPr 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/>
                <a:t>2D</a:t>
              </a:r>
              <a:r>
                <a:rPr lang="zh-CN" altLang="en-US" sz="2000" b="1" dirty="0" smtClean="0"/>
                <a:t>自</a:t>
              </a:r>
              <a:r>
                <a:rPr lang="zh-CN" altLang="en-US" sz="2000" b="1" dirty="0"/>
                <a:t>发荧光背景扣除</a:t>
              </a:r>
              <a:endParaRPr lang="en-US" sz="20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</p:txBody>
        </p:sp>
      </p:grpSp>
      <p:sp>
        <p:nvSpPr>
          <p:cNvPr id="12" name="Rounded Rectangle 11">
            <a:hlinkClick r:id="rId5" action="ppaction://hlinkfile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 Image Math </a:t>
            </a:r>
          </a:p>
          <a:p>
            <a:pPr algn="ctr"/>
            <a:r>
              <a:rPr lang="zh-CN" altLang="en-US" sz="2000" b="1" dirty="0" smtClean="0"/>
              <a:t>荧光背景扣除</a:t>
            </a:r>
            <a:endParaRPr lang="en-US" sz="2000" b="1" dirty="0"/>
          </a:p>
        </p:txBody>
      </p:sp>
      <p:sp>
        <p:nvSpPr>
          <p:cNvPr id="15" name="Rounded Rectangle 14">
            <a:hlinkClick r:id="rId6" action="ppaction://hlinkfile"/>
          </p:cNvPr>
          <p:cNvSpPr/>
          <p:nvPr/>
        </p:nvSpPr>
        <p:spPr>
          <a:xfrm>
            <a:off x="5688947" y="4437112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2000" b="1" dirty="0" smtClean="0"/>
          </a:p>
          <a:p>
            <a:pPr algn="ctr"/>
            <a:r>
              <a:rPr lang="en-US" altLang="zh-CN" sz="2000" b="1" dirty="0" smtClean="0"/>
              <a:t>2D Spectral </a:t>
            </a:r>
            <a:r>
              <a:rPr lang="en-US" altLang="zh-CN" sz="2000" b="1" dirty="0" err="1"/>
              <a:t>Unmixing</a:t>
            </a:r>
            <a:endParaRPr lang="en-US" sz="2000" b="1" dirty="0"/>
          </a:p>
          <a:p>
            <a:pPr algn="ctr"/>
            <a:r>
              <a:rPr lang="zh-CN" altLang="en-US" sz="2000" b="1" dirty="0" smtClean="0"/>
              <a:t>光谱分离</a:t>
            </a:r>
            <a:r>
              <a:rPr lang="en-US" altLang="zh-CN" sz="2000" b="1" dirty="0" smtClean="0"/>
              <a:t/>
            </a:r>
            <a:br>
              <a:rPr lang="en-US" altLang="zh-CN" sz="2000" b="1" dirty="0" smtClean="0"/>
            </a:b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30" name="Picture 29" descr="D:\Documentation\公司文件\公司介绍\PerkinElmer_FTB_color.jpg"/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1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2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1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80531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file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</a:t>
            </a:r>
            <a:r>
              <a:rPr lang="zh-CN" altLang="en-US" sz="2000" b="1" dirty="0" smtClean="0"/>
              <a:t>图像显示及导出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/>
                <a:t>2D </a:t>
              </a:r>
              <a:r>
                <a:rPr lang="zh-CN" altLang="en-US" sz="2000" b="1" dirty="0" smtClean="0"/>
                <a:t>荧光图</a:t>
              </a:r>
              <a:r>
                <a:rPr lang="zh-CN" altLang="en-US" sz="2000" b="1" dirty="0"/>
                <a:t>像定量</a:t>
              </a:r>
              <a:endParaRPr lang="en-US" sz="20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</p:txBody>
        </p:sp>
      </p:grpSp>
      <p:sp>
        <p:nvSpPr>
          <p:cNvPr id="12" name="Rounded Rectangle 11">
            <a:hlinkClick r:id="rId5" action="ppaction://hlinkfile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</a:t>
            </a:r>
            <a:r>
              <a:rPr lang="zh-CN" altLang="en-US" sz="2000" b="1" dirty="0" smtClean="0"/>
              <a:t>图像显示调整</a:t>
            </a:r>
            <a:endParaRPr lang="en-US" sz="2000" b="1" dirty="0"/>
          </a:p>
        </p:txBody>
      </p:sp>
      <p:sp>
        <p:nvSpPr>
          <p:cNvPr id="15" name="Rounded Rectangle 14">
            <a:hlinkClick r:id="rId6" action="ppaction://hlinkfile"/>
          </p:cNvPr>
          <p:cNvSpPr/>
          <p:nvPr/>
        </p:nvSpPr>
        <p:spPr>
          <a:xfrm>
            <a:off x="5688947" y="4437112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2D</a:t>
            </a:r>
            <a:r>
              <a:rPr lang="zh-CN" altLang="en-US" sz="2000" b="1" dirty="0" smtClean="0"/>
              <a:t>图像定量分析及导出</a:t>
            </a: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30" name="Picture 29" descr="D:\Documentation\公司文件\公司介绍\PerkinElmer_FTB_color.jpg"/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1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10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2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1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92853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5677115" y="2686852"/>
            <a:ext cx="2880000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3D </a:t>
            </a:r>
            <a:r>
              <a:rPr lang="zh-CN" altLang="en-US" sz="2000" b="1" dirty="0"/>
              <a:t>图</a:t>
            </a:r>
            <a:r>
              <a:rPr lang="zh-CN" altLang="en-US" sz="2000" b="1" dirty="0" smtClean="0"/>
              <a:t>像获取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2628" y="469771"/>
            <a:ext cx="7669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Image 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软件操作使用教程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D:\Documentation\公司文件\公司介绍\PerkinElmer_FTB_colo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979" y="236657"/>
            <a:ext cx="1335847" cy="822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644008" y="6495886"/>
            <a:ext cx="4208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珀金埃尔默仪器（上海）有限公司 </a:t>
            </a:r>
            <a:r>
              <a:rPr lang="en-US" altLang="zh-CN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- 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活体影像</a:t>
            </a:r>
            <a:r>
              <a:rPr lang="zh-CN" altLang="en-US" sz="1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技术</a:t>
            </a:r>
            <a:r>
              <a:rPr lang="zh-CN" altLang="en-US" sz="1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团队制作</a:t>
            </a:r>
            <a:endParaRPr lang="en-US" sz="1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81328"/>
            <a:ext cx="9144000" cy="0"/>
          </a:xfrm>
          <a:prstGeom prst="line">
            <a:avLst/>
          </a:prstGeom>
          <a:ln w="25400" cmpd="thickThin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292082" y="1659670"/>
            <a:ext cx="3272942" cy="792088"/>
            <a:chOff x="5292082" y="1659670"/>
            <a:chExt cx="3272942" cy="792088"/>
          </a:xfrm>
        </p:grpSpPr>
        <p:sp>
          <p:nvSpPr>
            <p:cNvPr id="14" name="Rounded Rectangle 13">
              <a:hlinkClick r:id="rId4" action="ppaction://hlinksldjump"/>
            </p:cNvPr>
            <p:cNvSpPr/>
            <p:nvPr/>
          </p:nvSpPr>
          <p:spPr>
            <a:xfrm>
              <a:off x="5685024" y="1659670"/>
              <a:ext cx="2880000" cy="792088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/>
                <a:t>3D </a:t>
              </a:r>
              <a:r>
                <a:rPr lang="zh-CN" altLang="en-US" sz="2400" b="1" dirty="0" smtClean="0"/>
                <a:t>成像</a:t>
              </a:r>
              <a:endParaRPr lang="en-US" sz="2400" b="1" dirty="0"/>
            </a:p>
          </p:txBody>
        </p:sp>
        <p:sp>
          <p:nvSpPr>
            <p:cNvPr id="3" name="Isosceles Triangle 2"/>
            <p:cNvSpPr/>
            <p:nvPr/>
          </p:nvSpPr>
          <p:spPr>
            <a:xfrm rot="16200000">
              <a:off x="5152983" y="1914967"/>
              <a:ext cx="559689" cy="281492"/>
            </a:xfrm>
            <a:prstGeom prst="triangle">
              <a:avLst/>
            </a:prstGeom>
            <a:gradFill>
              <a:gsLst>
                <a:gs pos="50546">
                  <a:srgbClr val="FF7C00"/>
                </a:gs>
                <a:gs pos="50093">
                  <a:srgbClr val="FF7E00"/>
                </a:gs>
                <a:gs pos="49187">
                  <a:srgbClr val="FF8200"/>
                </a:gs>
                <a:gs pos="47375">
                  <a:srgbClr val="FF8900"/>
                </a:gs>
                <a:gs pos="43750">
                  <a:srgbClr val="FF9800"/>
                </a:gs>
                <a:gs pos="36500">
                  <a:srgbClr val="FFB600"/>
                </a:gs>
                <a:gs pos="22000">
                  <a:srgbClr val="FFF200"/>
                </a:gs>
                <a:gs pos="60000">
                  <a:srgbClr val="FF7A00"/>
                </a:gs>
                <a:gs pos="71000">
                  <a:srgbClr val="FF0300"/>
                </a:gs>
                <a:gs pos="93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</p:txBody>
        </p:sp>
      </p:grpSp>
      <p:sp>
        <p:nvSpPr>
          <p:cNvPr id="12" name="Rounded Rectangle 11">
            <a:hlinkClick r:id="rId5" action="ppaction://hlinksldjump"/>
          </p:cNvPr>
          <p:cNvSpPr/>
          <p:nvPr/>
        </p:nvSpPr>
        <p:spPr>
          <a:xfrm>
            <a:off x="5688947" y="3573016"/>
            <a:ext cx="2879999" cy="612000"/>
          </a:xfrm>
          <a:prstGeom prst="round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3D </a:t>
            </a:r>
            <a:r>
              <a:rPr lang="zh-CN" altLang="en-US" sz="2000" b="1" dirty="0"/>
              <a:t>图</a:t>
            </a:r>
            <a:r>
              <a:rPr lang="zh-CN" altLang="en-US" sz="2000" b="1" dirty="0" smtClean="0"/>
              <a:t>像分析</a:t>
            </a:r>
            <a:endParaRPr lang="en-US" sz="20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621231" y="1790333"/>
            <a:ext cx="4576821" cy="3366857"/>
            <a:chOff x="539551" y="1790335"/>
            <a:chExt cx="4576821" cy="3366857"/>
          </a:xfrm>
        </p:grpSpPr>
        <p:grpSp>
          <p:nvGrpSpPr>
            <p:cNvPr id="20" name="Group 19"/>
            <p:cNvGrpSpPr/>
            <p:nvPr/>
          </p:nvGrpSpPr>
          <p:grpSpPr>
            <a:xfrm>
              <a:off x="539551" y="1790335"/>
              <a:ext cx="4576821" cy="3366857"/>
              <a:chOff x="539551" y="1790335"/>
              <a:chExt cx="4576821" cy="3366857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1" y="1790335"/>
                <a:ext cx="4576821" cy="3366857"/>
              </a:xfrm>
              <a:prstGeom prst="rect">
                <a:avLst/>
              </a:prstGeom>
            </p:spPr>
          </p:pic>
          <p:pic>
            <p:nvPicPr>
              <p:cNvPr id="23" name="Picture 22" descr="D:\Documentation\公司文件\公司介绍\PerkinElmer_FTB_color.jpg"/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08" y="1971321"/>
                <a:ext cx="1322889" cy="5935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TextBox 21"/>
              <p:cNvSpPr txBox="1"/>
              <p:nvPr/>
            </p:nvSpPr>
            <p:spPr>
              <a:xfrm>
                <a:off x="2709122" y="2924944"/>
                <a:ext cx="2150910" cy="184665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9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技术服务团队</a:t>
                </a:r>
                <a:r>
                  <a:rPr lang="zh-CN" altLang="en-US" sz="9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ea typeface="黑体" pitchFamily="49" charset="-122"/>
                  </a:rPr>
                  <a:t>：</a:t>
                </a:r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endParaRPr lang="en-US" altLang="zh-CN" sz="9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王梓 产品经理 （北京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altLang="zh-CN" sz="800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ea typeface="黑体" pitchFamily="49" charset="-122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Joey.</a:t>
                </a:r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W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8"/>
                  </a:rPr>
                  <a:t>ang@perkinelmer.com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郭进 产品专员 （上海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）</a:t>
                </a:r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  <a:hlinkClick r:id=""/>
                </a:endParaRPr>
              </a:p>
              <a:p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"/>
                  </a:rPr>
                  <a:t>Jin.Guo@perkinelmer.com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石晓月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</a:t>
                </a:r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（北京）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Sherry.Shi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</a:p>
              <a:p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zh-CN" alt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李慧妍 产</a:t>
                </a:r>
                <a:r>
                  <a:rPr lang="zh-CN" altLang="en-US" sz="800" b="1" dirty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品专员 （上海）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r>
                  <a:rPr lang="en-US" altLang="zh-CN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Huiyan.Li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  <a:hlinkClick r:id="rId9"/>
                  </a:rPr>
                  <a:t>@perkinelmer.com</a:t>
                </a:r>
                <a:r>
                  <a:rPr lang="en-US" sz="800" b="1" dirty="0" smtClean="0">
                    <a:solidFill>
                      <a:schemeClr val="bg1">
                        <a:lumMod val="50000"/>
                      </a:schemeClr>
                    </a:solidFill>
                    <a:latin typeface="Arial Narrow" pitchFamily="34" charset="0"/>
                  </a:rPr>
                  <a:t> </a:t>
                </a:r>
                <a:endParaRPr lang="en-US" sz="800" b="1" dirty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  <a:p>
                <a:endParaRPr lang="en-US" sz="800" b="1" dirty="0" smtClean="0">
                  <a:solidFill>
                    <a:schemeClr val="bg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5" name="TextBox 22"/>
              <p:cNvSpPr txBox="1"/>
              <p:nvPr/>
            </p:nvSpPr>
            <p:spPr>
              <a:xfrm>
                <a:off x="918111" y="4370485"/>
                <a:ext cx="160453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b="1" dirty="0" smtClean="0">
                    <a:solidFill>
                      <a:schemeClr val="bg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  <a:hlinkClick r:id="rId10"/>
                  </a:rPr>
                  <a:t>www.perkinelmer.com </a:t>
                </a:r>
                <a:endParaRPr lang="en-US" sz="10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92712" y="4761080"/>
              <a:ext cx="4111336" cy="3241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21400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546">
              <a:srgbClr val="FF7C00"/>
            </a:gs>
            <a:gs pos="50093">
              <a:srgbClr val="FF7E00"/>
            </a:gs>
            <a:gs pos="49187">
              <a:srgbClr val="FF8200"/>
            </a:gs>
            <a:gs pos="47375">
              <a:srgbClr val="FF8900"/>
            </a:gs>
            <a:gs pos="43750">
              <a:srgbClr val="FF9800"/>
            </a:gs>
            <a:gs pos="36500">
              <a:srgbClr val="FFB600"/>
            </a:gs>
            <a:gs pos="22000">
              <a:srgbClr val="FFF200"/>
            </a:gs>
            <a:gs pos="60000">
              <a:srgbClr val="FF7A00"/>
            </a:gs>
            <a:gs pos="71000">
              <a:srgbClr val="FF0300"/>
            </a:gs>
            <a:gs pos="93000">
              <a:srgbClr val="4D0808"/>
            </a:gs>
          </a:gsLst>
          <a:lin ang="5400000" scaled="0"/>
        </a:gradFill>
      </a:spPr>
      <a:bodyPr rtlCol="0" anchor="ctr"/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2342</TotalTime>
  <Words>1308</Words>
  <Application>Microsoft Office PowerPoint</Application>
  <PresentationFormat>On-screen Show (4:3)</PresentationFormat>
  <Paragraphs>223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Zhang, Amy</dc:creator>
  <cp:lastModifiedBy>Li, Hui Yan</cp:lastModifiedBy>
  <cp:revision>83</cp:revision>
  <dcterms:created xsi:type="dcterms:W3CDTF">2014-09-28T04:05:43Z</dcterms:created>
  <dcterms:modified xsi:type="dcterms:W3CDTF">2015-03-19T03:54:21Z</dcterms:modified>
</cp:coreProperties>
</file>